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8" r:id="rId3"/>
    <p:sldId id="257" r:id="rId4"/>
    <p:sldId id="273" r:id="rId5"/>
    <p:sldId id="286" r:id="rId6"/>
    <p:sldId id="274" r:id="rId7"/>
    <p:sldId id="304" r:id="rId8"/>
    <p:sldId id="258" r:id="rId9"/>
    <p:sldId id="277" r:id="rId10"/>
    <p:sldId id="302" r:id="rId11"/>
    <p:sldId id="266" r:id="rId12"/>
    <p:sldId id="285" r:id="rId13"/>
    <p:sldId id="297" r:id="rId14"/>
    <p:sldId id="292" r:id="rId15"/>
    <p:sldId id="296" r:id="rId16"/>
    <p:sldId id="295" r:id="rId17"/>
    <p:sldId id="293" r:id="rId18"/>
    <p:sldId id="294" r:id="rId19"/>
    <p:sldId id="298" r:id="rId20"/>
    <p:sldId id="299" r:id="rId21"/>
    <p:sldId id="301" r:id="rId22"/>
    <p:sldId id="300" r:id="rId23"/>
    <p:sldId id="30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glossary.html#term-binary-file" TargetMode="External"/><Relationship Id="rId2" Type="http://schemas.openxmlformats.org/officeDocument/2006/relationships/hyperlink" Target="https://docs.python.org/3/library/pickle.html#module-pickl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python.org/3/library/pickle.html#id7" TargetMode="External"/><Relationship Id="rId4" Type="http://schemas.openxmlformats.org/officeDocument/2006/relationships/hyperlink" Target="https://docs.python.org/3/glossary.html#term-bytes-like-object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1B21-D21B-1F11-17AB-C7DDFF8C48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Face Recognizer with Jetson Nano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2158A-B16B-4A3C-CE38-9CA56BB46DD3}"/>
              </a:ext>
            </a:extLst>
          </p:cNvPr>
          <p:cNvSpPr txBox="1"/>
          <p:nvPr/>
        </p:nvSpPr>
        <p:spPr>
          <a:xfrm>
            <a:off x="586409" y="6271591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 Mike Soniat</a:t>
            </a:r>
          </a:p>
        </p:txBody>
      </p:sp>
    </p:spTree>
    <p:extLst>
      <p:ext uri="{BB962C8B-B14F-4D97-AF65-F5344CB8AC3E}">
        <p14:creationId xmlns:p14="http://schemas.microsoft.com/office/powerpoint/2010/main" val="429130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ouple of men in suits&#10;&#10;Description automatically generated with low confidence">
            <a:extLst>
              <a:ext uri="{FF2B5EF4-FFF2-40B4-BE49-F238E27FC236}">
                <a16:creationId xmlns:a16="http://schemas.microsoft.com/office/drawing/2014/main" id="{1209EE8D-E200-06FB-8A8F-0782D601C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32" y="808613"/>
            <a:ext cx="2825911" cy="1589575"/>
          </a:xfrm>
          <a:prstGeom prst="rect">
            <a:avLst/>
          </a:prstGeom>
        </p:spPr>
      </p:pic>
      <p:pic>
        <p:nvPicPr>
          <p:cNvPr id="5" name="Picture 4" descr="A couple of men in suits&#10;&#10;Description automatically generated with low confidence">
            <a:extLst>
              <a:ext uri="{FF2B5EF4-FFF2-40B4-BE49-F238E27FC236}">
                <a16:creationId xmlns:a16="http://schemas.microsoft.com/office/drawing/2014/main" id="{53D9B4F3-D176-1C6B-DB66-294C8EBF4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343" y="808613"/>
            <a:ext cx="2518542" cy="1679028"/>
          </a:xfrm>
          <a:prstGeom prst="rect">
            <a:avLst/>
          </a:prstGeom>
        </p:spPr>
      </p:pic>
      <p:pic>
        <p:nvPicPr>
          <p:cNvPr id="6" name="Picture 5" descr="A picture containing person, person, indoor, glasses&#10;&#10;Description automatically generated">
            <a:extLst>
              <a:ext uri="{FF2B5EF4-FFF2-40B4-BE49-F238E27FC236}">
                <a16:creationId xmlns:a16="http://schemas.microsoft.com/office/drawing/2014/main" id="{AC9C0743-F24E-8AC2-DC2A-FBB505DFD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799" y="815513"/>
            <a:ext cx="2588845" cy="1801835"/>
          </a:xfrm>
          <a:prstGeom prst="rect">
            <a:avLst/>
          </a:prstGeom>
        </p:spPr>
      </p:pic>
      <p:pic>
        <p:nvPicPr>
          <p:cNvPr id="7" name="Picture 6" descr="A few men sitting in chairs&#10;&#10;Description automatically generated with medium confidence">
            <a:extLst>
              <a:ext uri="{FF2B5EF4-FFF2-40B4-BE49-F238E27FC236}">
                <a16:creationId xmlns:a16="http://schemas.microsoft.com/office/drawing/2014/main" id="{1D70C030-229D-39E8-9DA2-5A7086D05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84" y="2547211"/>
            <a:ext cx="2825911" cy="1763578"/>
          </a:xfrm>
          <a:prstGeom prst="rect">
            <a:avLst/>
          </a:prstGeom>
        </p:spPr>
      </p:pic>
      <p:pic>
        <p:nvPicPr>
          <p:cNvPr id="9" name="Picture 8" descr="A picture containing person, indoor, people&#10;&#10;Description automatically generated">
            <a:extLst>
              <a:ext uri="{FF2B5EF4-FFF2-40B4-BE49-F238E27FC236}">
                <a16:creationId xmlns:a16="http://schemas.microsoft.com/office/drawing/2014/main" id="{3E2F5732-BE28-EEB3-878E-A0175BC32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4195" y="808613"/>
            <a:ext cx="2518542" cy="1888906"/>
          </a:xfrm>
          <a:prstGeom prst="rect">
            <a:avLst/>
          </a:prstGeom>
        </p:spPr>
      </p:pic>
      <p:pic>
        <p:nvPicPr>
          <p:cNvPr id="11" name="Picture 10" descr="A couple of men sitting in chairs&#10;&#10;Description automatically generated with low confidence">
            <a:extLst>
              <a:ext uri="{FF2B5EF4-FFF2-40B4-BE49-F238E27FC236}">
                <a16:creationId xmlns:a16="http://schemas.microsoft.com/office/drawing/2014/main" id="{BA743447-F95E-F4AF-9E05-A3D28A58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1827" y="2764751"/>
            <a:ext cx="3346064" cy="1673032"/>
          </a:xfrm>
          <a:prstGeom prst="rect">
            <a:avLst/>
          </a:prstGeom>
        </p:spPr>
      </p:pic>
      <p:pic>
        <p:nvPicPr>
          <p:cNvPr id="13" name="Picture 12" descr="A group of men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67980CCA-6458-F0B3-C6D5-E05EDFDD52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0799" y="2796757"/>
            <a:ext cx="2600666" cy="1699590"/>
          </a:xfrm>
          <a:prstGeom prst="rect">
            <a:avLst/>
          </a:prstGeom>
        </p:spPr>
      </p:pic>
      <p:pic>
        <p:nvPicPr>
          <p:cNvPr id="15" name="Picture 14" descr="A picture containing person, person&#10;&#10;Description automatically generated">
            <a:extLst>
              <a:ext uri="{FF2B5EF4-FFF2-40B4-BE49-F238E27FC236}">
                <a16:creationId xmlns:a16="http://schemas.microsoft.com/office/drawing/2014/main" id="{9347EC69-C6B6-978B-9C4E-F05E230A58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606" y="4616288"/>
            <a:ext cx="3532765" cy="2037635"/>
          </a:xfrm>
          <a:prstGeom prst="rect">
            <a:avLst/>
          </a:prstGeom>
        </p:spPr>
      </p:pic>
      <p:pic>
        <p:nvPicPr>
          <p:cNvPr id="16" name="Picture 15" descr="A person sitting in a chair&#10;&#10;Description automatically generated with medium confidence">
            <a:extLst>
              <a:ext uri="{FF2B5EF4-FFF2-40B4-BE49-F238E27FC236}">
                <a16:creationId xmlns:a16="http://schemas.microsoft.com/office/drawing/2014/main" id="{4727897D-1419-D5DF-D094-077F107D8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76663" y="4626208"/>
            <a:ext cx="3438674" cy="2063204"/>
          </a:xfrm>
          <a:prstGeom prst="rect">
            <a:avLst/>
          </a:prstGeom>
        </p:spPr>
      </p:pic>
      <p:pic>
        <p:nvPicPr>
          <p:cNvPr id="17" name="Picture 16" descr="A person in a suit and tie talking into a microphone&#10;&#10;Description automatically generated with low confidence">
            <a:extLst>
              <a:ext uri="{FF2B5EF4-FFF2-40B4-BE49-F238E27FC236}">
                <a16:creationId xmlns:a16="http://schemas.microsoft.com/office/drawing/2014/main" id="{8CAE40F1-1F31-3477-2641-AE32C9B792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73309" y="4701015"/>
            <a:ext cx="3209600" cy="192576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78BAAAD-5A7E-5984-405D-CBD0DF6E0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913" y="98621"/>
            <a:ext cx="8596668" cy="537483"/>
          </a:xfrm>
        </p:spPr>
        <p:txBody>
          <a:bodyPr>
            <a:normAutofit/>
          </a:bodyPr>
          <a:lstStyle/>
          <a:p>
            <a:r>
              <a:rPr lang="en-US" sz="2800" dirty="0"/>
              <a:t>Testing Images</a:t>
            </a:r>
          </a:p>
        </p:txBody>
      </p:sp>
    </p:spTree>
    <p:extLst>
      <p:ext uri="{BB962C8B-B14F-4D97-AF65-F5344CB8AC3E}">
        <p14:creationId xmlns:p14="http://schemas.microsoft.com/office/powerpoint/2010/main" val="2526995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3668D-4158-E953-F96E-C97C64C2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Live Demo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390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3668D-4158-E953-F96E-C97C64C2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6" y="999460"/>
            <a:ext cx="5698067" cy="44798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Results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895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F3EFB8-24FF-2155-D9FD-14ED5E058BB4}"/>
              </a:ext>
            </a:extLst>
          </p:cNvPr>
          <p:cNvCxnSpPr/>
          <p:nvPr/>
        </p:nvCxnSpPr>
        <p:spPr>
          <a:xfrm>
            <a:off x="4352532" y="766119"/>
            <a:ext cx="0" cy="532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7B869-831A-E888-21AA-AB4DF5C9ACF2}"/>
              </a:ext>
            </a:extLst>
          </p:cNvPr>
          <p:cNvSpPr txBox="1"/>
          <p:nvPr/>
        </p:nvSpPr>
        <p:spPr>
          <a:xfrm>
            <a:off x="1241860" y="581453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3B40-ECD7-EED5-E37E-6F2528C9D212}"/>
              </a:ext>
            </a:extLst>
          </p:cNvPr>
          <p:cNvSpPr txBox="1"/>
          <p:nvPr/>
        </p:nvSpPr>
        <p:spPr>
          <a:xfrm>
            <a:off x="6306620" y="581453"/>
            <a:ext cx="15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Image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502C6BD-5A3B-4F0E-0BFE-4877D6F0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7" y="3689007"/>
            <a:ext cx="2421969" cy="2421969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E1D737-A334-1C5D-EDC6-320AD231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6" y="1152939"/>
            <a:ext cx="2119854" cy="211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A46D9-07E5-2F4A-4A39-7DDAD1BAB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426" y="2056252"/>
            <a:ext cx="4583033" cy="274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5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F3EFB8-24FF-2155-D9FD-14ED5E058BB4}"/>
              </a:ext>
            </a:extLst>
          </p:cNvPr>
          <p:cNvCxnSpPr/>
          <p:nvPr/>
        </p:nvCxnSpPr>
        <p:spPr>
          <a:xfrm>
            <a:off x="4352532" y="766119"/>
            <a:ext cx="0" cy="532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7B869-831A-E888-21AA-AB4DF5C9ACF2}"/>
              </a:ext>
            </a:extLst>
          </p:cNvPr>
          <p:cNvSpPr txBox="1"/>
          <p:nvPr/>
        </p:nvSpPr>
        <p:spPr>
          <a:xfrm>
            <a:off x="1241860" y="581453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3B40-ECD7-EED5-E37E-6F2528C9D212}"/>
              </a:ext>
            </a:extLst>
          </p:cNvPr>
          <p:cNvSpPr txBox="1"/>
          <p:nvPr/>
        </p:nvSpPr>
        <p:spPr>
          <a:xfrm>
            <a:off x="6352775" y="581453"/>
            <a:ext cx="15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Image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502C6BD-5A3B-4F0E-0BFE-4877D6F0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7" y="3689007"/>
            <a:ext cx="2421969" cy="2421969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E1D737-A334-1C5D-EDC6-320AD231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6" y="1152939"/>
            <a:ext cx="2119854" cy="211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53520-AA53-406E-2634-528785F9D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203" y="1783412"/>
            <a:ext cx="4639789" cy="329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10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F3EFB8-24FF-2155-D9FD-14ED5E058BB4}"/>
              </a:ext>
            </a:extLst>
          </p:cNvPr>
          <p:cNvCxnSpPr/>
          <p:nvPr/>
        </p:nvCxnSpPr>
        <p:spPr>
          <a:xfrm>
            <a:off x="4352532" y="766119"/>
            <a:ext cx="0" cy="532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7B869-831A-E888-21AA-AB4DF5C9ACF2}"/>
              </a:ext>
            </a:extLst>
          </p:cNvPr>
          <p:cNvSpPr txBox="1"/>
          <p:nvPr/>
        </p:nvSpPr>
        <p:spPr>
          <a:xfrm>
            <a:off x="1241860" y="581453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3B40-ECD7-EED5-E37E-6F2528C9D212}"/>
              </a:ext>
            </a:extLst>
          </p:cNvPr>
          <p:cNvSpPr txBox="1"/>
          <p:nvPr/>
        </p:nvSpPr>
        <p:spPr>
          <a:xfrm>
            <a:off x="6332955" y="581453"/>
            <a:ext cx="15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Image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502C6BD-5A3B-4F0E-0BFE-4877D6F0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7" y="3689007"/>
            <a:ext cx="2421969" cy="2421969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E1D737-A334-1C5D-EDC6-320AD231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6" y="1152939"/>
            <a:ext cx="2119854" cy="211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D6CDFA-4C54-FF25-C0C1-A10CEAB7F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913" y="1677859"/>
            <a:ext cx="4656728" cy="364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90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F3EFB8-24FF-2155-D9FD-14ED5E058BB4}"/>
              </a:ext>
            </a:extLst>
          </p:cNvPr>
          <p:cNvCxnSpPr/>
          <p:nvPr/>
        </p:nvCxnSpPr>
        <p:spPr>
          <a:xfrm>
            <a:off x="4352532" y="766119"/>
            <a:ext cx="0" cy="532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7B869-831A-E888-21AA-AB4DF5C9ACF2}"/>
              </a:ext>
            </a:extLst>
          </p:cNvPr>
          <p:cNvSpPr txBox="1"/>
          <p:nvPr/>
        </p:nvSpPr>
        <p:spPr>
          <a:xfrm>
            <a:off x="1241860" y="581453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3B40-ECD7-EED5-E37E-6F2528C9D212}"/>
              </a:ext>
            </a:extLst>
          </p:cNvPr>
          <p:cNvSpPr txBox="1"/>
          <p:nvPr/>
        </p:nvSpPr>
        <p:spPr>
          <a:xfrm>
            <a:off x="6254954" y="581453"/>
            <a:ext cx="15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BC1477-E3EC-9BB9-A0F7-2CCBDA241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522" y="1643127"/>
            <a:ext cx="4441508" cy="3259332"/>
          </a:xfrm>
          <a:prstGeom prst="rect">
            <a:avLst/>
          </a:prstGeom>
        </p:spPr>
      </p:pic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502C6BD-5A3B-4F0E-0BFE-4877D6F0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837" y="3689007"/>
            <a:ext cx="2421969" cy="2421969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E1D737-A334-1C5D-EDC6-320AD231F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896" y="1152939"/>
            <a:ext cx="2119854" cy="211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09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F3EFB8-24FF-2155-D9FD-14ED5E058BB4}"/>
              </a:ext>
            </a:extLst>
          </p:cNvPr>
          <p:cNvCxnSpPr/>
          <p:nvPr/>
        </p:nvCxnSpPr>
        <p:spPr>
          <a:xfrm>
            <a:off x="4352532" y="766119"/>
            <a:ext cx="0" cy="532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7B869-831A-E888-21AA-AB4DF5C9ACF2}"/>
              </a:ext>
            </a:extLst>
          </p:cNvPr>
          <p:cNvSpPr txBox="1"/>
          <p:nvPr/>
        </p:nvSpPr>
        <p:spPr>
          <a:xfrm>
            <a:off x="1241860" y="581453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3B40-ECD7-EED5-E37E-6F2528C9D212}"/>
              </a:ext>
            </a:extLst>
          </p:cNvPr>
          <p:cNvSpPr txBox="1"/>
          <p:nvPr/>
        </p:nvSpPr>
        <p:spPr>
          <a:xfrm>
            <a:off x="6349542" y="586436"/>
            <a:ext cx="15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Image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502C6BD-5A3B-4F0E-0BFE-4877D6F0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7" y="3689007"/>
            <a:ext cx="2421969" cy="2421969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E1D737-A334-1C5D-EDC6-320AD231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6" y="1152939"/>
            <a:ext cx="2119854" cy="211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1F1B6C-3AAC-6E9D-E871-4042ED74C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19" y="1600200"/>
            <a:ext cx="4710291" cy="315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57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F3EFB8-24FF-2155-D9FD-14ED5E058BB4}"/>
              </a:ext>
            </a:extLst>
          </p:cNvPr>
          <p:cNvCxnSpPr/>
          <p:nvPr/>
        </p:nvCxnSpPr>
        <p:spPr>
          <a:xfrm>
            <a:off x="4352532" y="766119"/>
            <a:ext cx="0" cy="532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7B869-831A-E888-21AA-AB4DF5C9ACF2}"/>
              </a:ext>
            </a:extLst>
          </p:cNvPr>
          <p:cNvSpPr txBox="1"/>
          <p:nvPr/>
        </p:nvSpPr>
        <p:spPr>
          <a:xfrm>
            <a:off x="1241860" y="581453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3B40-ECD7-EED5-E37E-6F2528C9D212}"/>
              </a:ext>
            </a:extLst>
          </p:cNvPr>
          <p:cNvSpPr txBox="1"/>
          <p:nvPr/>
        </p:nvSpPr>
        <p:spPr>
          <a:xfrm>
            <a:off x="6280378" y="581453"/>
            <a:ext cx="15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Image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502C6BD-5A3B-4F0E-0BFE-4877D6F0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7" y="3689007"/>
            <a:ext cx="2421969" cy="2421969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E1D737-A334-1C5D-EDC6-320AD231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6" y="1152939"/>
            <a:ext cx="2119854" cy="211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2C252-2864-2300-2CEB-29BB2E397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498" y="1906535"/>
            <a:ext cx="5122404" cy="273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8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F3EFB8-24FF-2155-D9FD-14ED5E058BB4}"/>
              </a:ext>
            </a:extLst>
          </p:cNvPr>
          <p:cNvCxnSpPr/>
          <p:nvPr/>
        </p:nvCxnSpPr>
        <p:spPr>
          <a:xfrm>
            <a:off x="4352532" y="766119"/>
            <a:ext cx="0" cy="532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7B869-831A-E888-21AA-AB4DF5C9ACF2}"/>
              </a:ext>
            </a:extLst>
          </p:cNvPr>
          <p:cNvSpPr txBox="1"/>
          <p:nvPr/>
        </p:nvSpPr>
        <p:spPr>
          <a:xfrm>
            <a:off x="1241860" y="581453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3B40-ECD7-EED5-E37E-6F2528C9D212}"/>
              </a:ext>
            </a:extLst>
          </p:cNvPr>
          <p:cNvSpPr txBox="1"/>
          <p:nvPr/>
        </p:nvSpPr>
        <p:spPr>
          <a:xfrm>
            <a:off x="6493492" y="586436"/>
            <a:ext cx="15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Image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502C6BD-5A3B-4F0E-0BFE-4877D6F0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7" y="3689007"/>
            <a:ext cx="2421969" cy="2421969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E1D737-A334-1C5D-EDC6-320AD231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6" y="1152939"/>
            <a:ext cx="2119854" cy="21198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E2A6B8-344C-7348-E5AC-2ACE21851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662" y="1974353"/>
            <a:ext cx="4564305" cy="314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5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B378F5-B77E-402B-E314-1B8B9E477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Detection vs Recognition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6975A-FD80-9A4E-0FDE-75CDEAE89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Face Detection looks at a frame, image, or video and identifies if and where human faces are present. It doesn't matter to who the faces belong to.</a:t>
            </a:r>
          </a:p>
          <a:p>
            <a:endParaRPr lang="en-US" b="0" i="0" u="none" strike="noStrike" dirty="0">
              <a:effectLst/>
              <a:latin typeface="arial" panose="020B0604020202020204" pitchFamily="34" charset="0"/>
            </a:endParaRPr>
          </a:p>
          <a:p>
            <a:r>
              <a:rPr lang="en-US" i="0" u="none" strike="noStrike" dirty="0">
                <a:effectLst/>
                <a:latin typeface="arial" panose="020B0604020202020204" pitchFamily="34" charset="0"/>
              </a:rPr>
              <a:t>Facial Recognition is the process of identifying or verifying the identity of a person using their face. It captures, analyzes, and compares patterns based on the person's facial details. </a:t>
            </a:r>
          </a:p>
          <a:p>
            <a:endParaRPr lang="en-US" dirty="0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9133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F3EFB8-24FF-2155-D9FD-14ED5E058BB4}"/>
              </a:ext>
            </a:extLst>
          </p:cNvPr>
          <p:cNvCxnSpPr/>
          <p:nvPr/>
        </p:nvCxnSpPr>
        <p:spPr>
          <a:xfrm>
            <a:off x="4352532" y="766119"/>
            <a:ext cx="0" cy="532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7B869-831A-E888-21AA-AB4DF5C9ACF2}"/>
              </a:ext>
            </a:extLst>
          </p:cNvPr>
          <p:cNvSpPr txBox="1"/>
          <p:nvPr/>
        </p:nvSpPr>
        <p:spPr>
          <a:xfrm>
            <a:off x="1241860" y="581453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3B40-ECD7-EED5-E37E-6F2528C9D212}"/>
              </a:ext>
            </a:extLst>
          </p:cNvPr>
          <p:cNvSpPr txBox="1"/>
          <p:nvPr/>
        </p:nvSpPr>
        <p:spPr>
          <a:xfrm>
            <a:off x="6199890" y="581453"/>
            <a:ext cx="15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Image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502C6BD-5A3B-4F0E-0BFE-4877D6F0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7" y="3689007"/>
            <a:ext cx="2421969" cy="2421969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E1D737-A334-1C5D-EDC6-320AD231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6" y="1152939"/>
            <a:ext cx="2119854" cy="2119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2967CE-0F83-49AD-15EB-062EE4FCD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295" y="1763862"/>
            <a:ext cx="4567831" cy="333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20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F3EFB8-24FF-2155-D9FD-14ED5E058BB4}"/>
              </a:ext>
            </a:extLst>
          </p:cNvPr>
          <p:cNvCxnSpPr/>
          <p:nvPr/>
        </p:nvCxnSpPr>
        <p:spPr>
          <a:xfrm>
            <a:off x="4352532" y="766119"/>
            <a:ext cx="0" cy="532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7B869-831A-E888-21AA-AB4DF5C9ACF2}"/>
              </a:ext>
            </a:extLst>
          </p:cNvPr>
          <p:cNvSpPr txBox="1"/>
          <p:nvPr/>
        </p:nvSpPr>
        <p:spPr>
          <a:xfrm>
            <a:off x="1241860" y="581453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3B40-ECD7-EED5-E37E-6F2528C9D212}"/>
              </a:ext>
            </a:extLst>
          </p:cNvPr>
          <p:cNvSpPr txBox="1"/>
          <p:nvPr/>
        </p:nvSpPr>
        <p:spPr>
          <a:xfrm>
            <a:off x="6294643" y="581453"/>
            <a:ext cx="15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Image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502C6BD-5A3B-4F0E-0BFE-4877D6F0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7" y="3689007"/>
            <a:ext cx="2421969" cy="2421969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E1D737-A334-1C5D-EDC6-320AD231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6" y="1152939"/>
            <a:ext cx="2119854" cy="211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84B9AA-EF12-C2A4-89FC-910D72D51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553" y="1750668"/>
            <a:ext cx="4848824" cy="318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6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F3EFB8-24FF-2155-D9FD-14ED5E058BB4}"/>
              </a:ext>
            </a:extLst>
          </p:cNvPr>
          <p:cNvCxnSpPr/>
          <p:nvPr/>
        </p:nvCxnSpPr>
        <p:spPr>
          <a:xfrm>
            <a:off x="4352532" y="766119"/>
            <a:ext cx="0" cy="532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7B869-831A-E888-21AA-AB4DF5C9ACF2}"/>
              </a:ext>
            </a:extLst>
          </p:cNvPr>
          <p:cNvSpPr txBox="1"/>
          <p:nvPr/>
        </p:nvSpPr>
        <p:spPr>
          <a:xfrm>
            <a:off x="1241860" y="581453"/>
            <a:ext cx="178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1A3B40-ECD7-EED5-E37E-6F2528C9D212}"/>
              </a:ext>
            </a:extLst>
          </p:cNvPr>
          <p:cNvSpPr txBox="1"/>
          <p:nvPr/>
        </p:nvSpPr>
        <p:spPr>
          <a:xfrm>
            <a:off x="6493494" y="602137"/>
            <a:ext cx="159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Image</a:t>
            </a:r>
          </a:p>
        </p:txBody>
      </p:sp>
      <p:pic>
        <p:nvPicPr>
          <p:cNvPr id="3" name="Picture 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502C6BD-5A3B-4F0E-0BFE-4877D6F0C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7" y="3689007"/>
            <a:ext cx="2421969" cy="2421969"/>
          </a:xfrm>
          <a:prstGeom prst="rect">
            <a:avLst/>
          </a:prstGeom>
        </p:spPr>
      </p:pic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FE1D737-A334-1C5D-EDC6-320AD231F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96" y="1152939"/>
            <a:ext cx="2119854" cy="2119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31FDF8-1184-953E-4D28-03F6A7BEA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238" y="2002366"/>
            <a:ext cx="4497154" cy="2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19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425DD-245E-F394-F712-E76FBD8B0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FD717-279B-89AB-7C51-391555CF21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3328"/>
            <a:ext cx="8596668" cy="3880773"/>
          </a:xfrm>
        </p:spPr>
        <p:txBody>
          <a:bodyPr/>
          <a:lstStyle/>
          <a:p>
            <a:r>
              <a:rPr lang="en-US" dirty="0"/>
              <a:t>Next, I’ll work on identifying faces in live video rather than just still photos. </a:t>
            </a:r>
          </a:p>
          <a:p>
            <a:r>
              <a:rPr lang="en-US" dirty="0"/>
              <a:t>I’d like to use the Jetson Nano to identify and label the members of our group.</a:t>
            </a:r>
          </a:p>
          <a:p>
            <a:r>
              <a:rPr lang="en-US" dirty="0"/>
              <a:t>This week, I’ll take some screen shots in our Zoom meeting.</a:t>
            </a:r>
          </a:p>
          <a:p>
            <a:r>
              <a:rPr lang="en-US" dirty="0"/>
              <a:t>Hopefully, I’ll be able to show a live demo next week where each person will be identified and labeled in real-time.</a:t>
            </a:r>
          </a:p>
        </p:txBody>
      </p:sp>
    </p:spTree>
    <p:extLst>
      <p:ext uri="{BB962C8B-B14F-4D97-AF65-F5344CB8AC3E}">
        <p14:creationId xmlns:p14="http://schemas.microsoft.com/office/powerpoint/2010/main" val="1190249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85920-4737-CFE0-B1CA-774D9BBD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628B4-33B2-BCD3-6BC9-F5DB4AC35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 b="0">
                <a:effectLst/>
              </a:rPr>
              <a:t>Build a Python program that can recognize faces in photos</a:t>
            </a:r>
          </a:p>
          <a:p>
            <a:r>
              <a:rPr lang="en-US"/>
              <a:t>Use OpenCV library for computer vision</a:t>
            </a:r>
            <a:endParaRPr lang="en-US" b="0">
              <a:effectLst/>
            </a:endParaRPr>
          </a:p>
          <a:p>
            <a:r>
              <a:rPr lang="en-US"/>
              <a:t>Use the Jetson Nano Developer Kit</a:t>
            </a:r>
          </a:p>
          <a:p>
            <a:r>
              <a:rPr lang="en-US" b="0">
                <a:effectLst/>
              </a:rPr>
              <a:t>Use open source D</a:t>
            </a:r>
            <a:r>
              <a:rPr lang="en-US"/>
              <a:t>lib machine learning library</a:t>
            </a:r>
          </a:p>
          <a:p>
            <a:r>
              <a:rPr lang="en-US"/>
              <a:t>Use open-source Python face-recognition library</a:t>
            </a:r>
          </a:p>
          <a:p>
            <a:r>
              <a:rPr lang="en-US"/>
              <a:t>Train the program on known faces</a:t>
            </a:r>
          </a:p>
          <a:p>
            <a:r>
              <a:rPr lang="en-US"/>
              <a:t>Recognize those trained faces in random photos</a:t>
            </a:r>
          </a:p>
          <a:p>
            <a:endParaRPr lang="en-US" b="0">
              <a:effectLst/>
            </a:endParaRPr>
          </a:p>
          <a:p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481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D000-D182-96FE-5F9F-34E7EF1D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04" y="609600"/>
            <a:ext cx="8596668" cy="1320800"/>
          </a:xfrm>
        </p:spPr>
        <p:txBody>
          <a:bodyPr/>
          <a:lstStyle/>
          <a:p>
            <a:r>
              <a:rPr lang="en-US" dirty="0"/>
              <a:t>OpenCV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32034-4CEC-CA5B-2201-A7CC6533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90" y="2577312"/>
            <a:ext cx="6033193" cy="2313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C32F1-682F-01F2-2C31-966D98448DB8}"/>
              </a:ext>
            </a:extLst>
          </p:cNvPr>
          <p:cNvSpPr txBox="1"/>
          <p:nvPr/>
        </p:nvSpPr>
        <p:spPr>
          <a:xfrm>
            <a:off x="714404" y="1320712"/>
            <a:ext cx="446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Mulish"/>
              </a:rPr>
              <a:t>OpenCV is an open-source computer vision and machine learning software library.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83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D000-D182-96FE-5F9F-34E7EF1D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04" y="609600"/>
            <a:ext cx="8596668" cy="1320800"/>
          </a:xfrm>
        </p:spPr>
        <p:txBody>
          <a:bodyPr/>
          <a:lstStyle/>
          <a:p>
            <a:r>
              <a:rPr lang="en-US" dirty="0"/>
              <a:t>face-recognition 1.3.0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0C32F1-682F-01F2-2C31-966D98448DB8}"/>
              </a:ext>
            </a:extLst>
          </p:cNvPr>
          <p:cNvSpPr txBox="1"/>
          <p:nvPr/>
        </p:nvSpPr>
        <p:spPr>
          <a:xfrm>
            <a:off x="714404" y="1320712"/>
            <a:ext cx="81314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Recognize and manipulate faces from Python or from the command line with</a:t>
            </a:r>
          </a:p>
          <a:p>
            <a:pPr algn="l"/>
            <a:r>
              <a:rPr lang="en-US" dirty="0"/>
              <a:t>the world’s simplest face recognition library. Built using Dlib’s state-of-the-art face recognition. Built with deep learning, the model has an accuracy of 99.38%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90663-9681-9979-775A-53C57CD80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43" y="3365501"/>
            <a:ext cx="5384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98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1390-DEB4-D3B5-47B7-8DD40989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9B68-EA65-0497-DFE7-8B3EC2436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5398"/>
            <a:ext cx="8596668" cy="244122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Dlib is a modern C++ toolkit containing machine learning algorithms and tools for creating complex software in C++ to solve real world problems. It is used in both industry and academia in a wide range of domains including robotics, embedded devices, mobile phones, and large high performance computing environments. Dlib’s open-source licensing allows you to use it in any application, free of charge.</a:t>
            </a:r>
          </a:p>
          <a:p>
            <a:endParaRPr lang="en-US" dirty="0">
              <a:solidFill>
                <a:srgbClr val="000000"/>
              </a:solidFill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8F4A01-9383-B407-A239-AAB81F78C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968" y="4324627"/>
            <a:ext cx="43434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7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E8729-B532-E524-8F71-39A983FB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Pickle - </a:t>
            </a:r>
            <a:r>
              <a:rPr lang="en-US" b="0" i="0" u="none" strike="noStrike" dirty="0">
                <a:effectLst/>
                <a:latin typeface="Lucida Grande" panose="020B0600040502020204" pitchFamily="34" charset="0"/>
              </a:rPr>
              <a:t>Python object serialization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39750-FDF1-0E75-EF8B-6CD814709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23267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 dirty="0">
                <a:effectLst/>
                <a:latin typeface="Lucida Grande" panose="020B0600040502020204" pitchFamily="34" charset="0"/>
              </a:rPr>
              <a:t>The </a:t>
            </a:r>
            <a:r>
              <a:rPr lang="en-US" b="0" i="0" u="none" strike="noStrike" dirty="0">
                <a:effectLst/>
                <a:latin typeface="Lucida Grande" panose="020B0600040502020204" pitchFamily="34" charset="0"/>
                <a:hlinkClick r:id="rId2" tooltip="pickle: Convert Python objects to streams of bytes and back."/>
              </a:rPr>
              <a:t>pickle</a:t>
            </a:r>
            <a:r>
              <a:rPr lang="en-US" b="0" i="0" u="none" strike="noStrike" dirty="0">
                <a:effectLst/>
                <a:latin typeface="Lucida Grande" panose="020B0600040502020204" pitchFamily="34" charset="0"/>
              </a:rPr>
              <a:t> module implements binary protocols for serializing and de-serializing a Python object structure.  </a:t>
            </a:r>
            <a:r>
              <a:rPr lang="en-US" b="0" i="1" u="none" strike="noStrike" dirty="0">
                <a:effectLst/>
                <a:latin typeface="Lucida Grande" panose="020B0600040502020204" pitchFamily="34" charset="0"/>
              </a:rPr>
              <a:t>“Pickling”</a:t>
            </a:r>
            <a:r>
              <a:rPr lang="en-US" b="0" i="0" u="none" strike="noStrike" dirty="0">
                <a:effectLst/>
                <a:latin typeface="Lucida Grande" panose="020B0600040502020204" pitchFamily="34" charset="0"/>
              </a:rPr>
              <a:t> is the process whereby a Python object hierarchy is converted into a byte stream, and </a:t>
            </a:r>
            <a:r>
              <a:rPr lang="en-US" b="0" i="1" u="none" strike="noStrike" dirty="0">
                <a:effectLst/>
                <a:latin typeface="Lucida Grande" panose="020B0600040502020204" pitchFamily="34" charset="0"/>
              </a:rPr>
              <a:t>“unpickling”</a:t>
            </a:r>
            <a:r>
              <a:rPr lang="en-US" b="0" i="0" u="none" strike="noStrike" dirty="0">
                <a:effectLst/>
                <a:latin typeface="Lucida Grande" panose="020B0600040502020204" pitchFamily="34" charset="0"/>
              </a:rPr>
              <a:t> is the inverse operation, whereby a byte stream (from a </a:t>
            </a:r>
            <a:r>
              <a:rPr lang="en-US" b="0" i="0" u="none" strike="noStrike" dirty="0">
                <a:effectLst/>
                <a:latin typeface="Lucida Grande" panose="020B0600040502020204" pitchFamily="34" charset="0"/>
                <a:hlinkClick r:id="rId3"/>
              </a:rPr>
              <a:t>binary file</a:t>
            </a:r>
            <a:r>
              <a:rPr lang="en-US" b="0" i="0" u="none" strike="noStrike" dirty="0">
                <a:effectLst/>
                <a:latin typeface="Lucida Grande" panose="020B0600040502020204" pitchFamily="34" charset="0"/>
              </a:rPr>
              <a:t> or </a:t>
            </a:r>
            <a:r>
              <a:rPr lang="en-US" b="0" i="0" u="none" strike="noStrike" dirty="0">
                <a:effectLst/>
                <a:latin typeface="Lucida Grande" panose="020B0600040502020204" pitchFamily="34" charset="0"/>
                <a:hlinkClick r:id="rId4"/>
              </a:rPr>
              <a:t>bytes-like object</a:t>
            </a:r>
            <a:r>
              <a:rPr lang="en-US" b="0" i="0" u="none" strike="noStrike" dirty="0">
                <a:effectLst/>
                <a:latin typeface="Lucida Grande" panose="020B0600040502020204" pitchFamily="34" charset="0"/>
              </a:rPr>
              <a:t>) is converted back into an object hierarchy. Pickling (and unpickling) is alternatively known as “serialization”, “marshalling,” </a:t>
            </a:r>
            <a:r>
              <a:rPr lang="en-US" b="0" i="0" u="none" strike="noStrike" dirty="0">
                <a:effectLst/>
                <a:latin typeface="Lucida Grande" panose="020B0600040502020204" pitchFamily="34" charset="0"/>
                <a:hlinkClick r:id="rId5"/>
              </a:rPr>
              <a:t>1</a:t>
            </a:r>
            <a:r>
              <a:rPr lang="en-US" b="0" i="0" u="none" strike="noStrike" dirty="0">
                <a:effectLst/>
                <a:latin typeface="Lucida Grande" panose="020B0600040502020204" pitchFamily="34" charset="0"/>
              </a:rPr>
              <a:t> or “flattening”; however, to avoid confusion, the terms used here are “pickling” and “unpickling”.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53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91" y="468112"/>
            <a:ext cx="4471724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482191" y="2180467"/>
            <a:ext cx="4047737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NVIDIA Jetson Nano Developer Kit 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This developer kit is a small, powerful computer that lets you run multiple neural networks in parallel for applications like image classification, object detection, segmentation, and speech processing. All in an easy-to-use platform that runs in as little as 5 watts.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924DA-080C-70F4-09E7-2F307582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974" y="1644756"/>
            <a:ext cx="4602747" cy="40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81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1311-4CFA-BAAC-31EA-CD48B025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Images</a:t>
            </a:r>
          </a:p>
        </p:txBody>
      </p:sp>
      <p:pic>
        <p:nvPicPr>
          <p:cNvPr id="5" name="Picture 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C6A18DC-707D-230D-5BDA-D714F0C6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466" y="2030269"/>
            <a:ext cx="3047328" cy="3047328"/>
          </a:xfrm>
          <a:prstGeom prst="rect">
            <a:avLst/>
          </a:prstGeom>
        </p:spPr>
      </p:pic>
      <p:pic>
        <p:nvPicPr>
          <p:cNvPr id="7" name="Picture 6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9A47F619-3688-E868-3DD2-3CB7CF4B1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9430" y="2030269"/>
            <a:ext cx="3047328" cy="3047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1DC1BF-5FA2-AE6F-1295-651FDBF6A3FD}"/>
              </a:ext>
            </a:extLst>
          </p:cNvPr>
          <p:cNvSpPr txBox="1"/>
          <p:nvPr/>
        </p:nvSpPr>
        <p:spPr>
          <a:xfrm>
            <a:off x="1624466" y="5276335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 </a:t>
            </a:r>
            <a:r>
              <a:rPr lang="en-US" dirty="0" err="1"/>
              <a:t>Gates.jpg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F2B7CF-4835-999F-AE66-BF150C0B3993}"/>
              </a:ext>
            </a:extLst>
          </p:cNvPr>
          <p:cNvSpPr txBox="1"/>
          <p:nvPr/>
        </p:nvSpPr>
        <p:spPr>
          <a:xfrm>
            <a:off x="5729430" y="5276335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</a:t>
            </a:r>
            <a:r>
              <a:rPr lang="en-US" dirty="0" err="1"/>
              <a:t>Jobs.jpg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786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1089</TotalTime>
  <Words>538</Words>
  <Application>Microsoft Macintosh PowerPoint</Application>
  <PresentationFormat>Widescreen</PresentationFormat>
  <Paragraphs>57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</vt:lpstr>
      <vt:lpstr>Helvetica</vt:lpstr>
      <vt:lpstr>Lucida Grande</vt:lpstr>
      <vt:lpstr>Mulish</vt:lpstr>
      <vt:lpstr>Trebuchet MS</vt:lpstr>
      <vt:lpstr>Wingdings 3</vt:lpstr>
      <vt:lpstr>Facet</vt:lpstr>
      <vt:lpstr>AI Face Recognizer with Jetson Nano</vt:lpstr>
      <vt:lpstr>Detection vs Recognition</vt:lpstr>
      <vt:lpstr>Project</vt:lpstr>
      <vt:lpstr>OpenCV</vt:lpstr>
      <vt:lpstr>face-recognition 1.3.0</vt:lpstr>
      <vt:lpstr>Dlib</vt:lpstr>
      <vt:lpstr>Pickle - Python object serialization</vt:lpstr>
      <vt:lpstr>Main Components</vt:lpstr>
      <vt:lpstr>Training Images</vt:lpstr>
      <vt:lpstr>Testing Images</vt:lpstr>
      <vt:lpstr>Live Demo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Hexapod Robot</dc:title>
  <dc:creator>Mike Soniat</dc:creator>
  <cp:lastModifiedBy>Mike Soniat</cp:lastModifiedBy>
  <cp:revision>27</cp:revision>
  <dcterms:created xsi:type="dcterms:W3CDTF">2022-11-04T18:07:01Z</dcterms:created>
  <dcterms:modified xsi:type="dcterms:W3CDTF">2022-12-10T18:56:42Z</dcterms:modified>
</cp:coreProperties>
</file>